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67" r:id="rId4"/>
    <p:sldId id="259" r:id="rId5"/>
    <p:sldId id="260" r:id="rId6"/>
    <p:sldId id="269" r:id="rId7"/>
    <p:sldId id="270" r:id="rId8"/>
    <p:sldId id="261" r:id="rId9"/>
    <p:sldId id="262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7110-5C35-5944-B86E-DA3B8B49DD4C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D00EE-467A-D547-BB1E-844517E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6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Inferior Parietal Lobe needs</a:t>
            </a:r>
            <a:r>
              <a:rPr lang="en-US" baseline="0" dirty="0" smtClean="0"/>
              <a:t> to be connected to the prefrontal Cortex</a:t>
            </a:r>
          </a:p>
          <a:p>
            <a:r>
              <a:rPr lang="en-US" baseline="0" dirty="0" smtClean="0"/>
              <a:t>500 participants tested over longitudinal studies 3 – 23 years old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structural connections, or white matter tracts, between the inferior parietal lobe and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rostrolateral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PFC in younger children were associated with both strong functional connectivity and improved reasoning in their young adult years.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in childhood to lay down those strong cables to build up those abilities.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</a:t>
            </a:r>
            <a:r>
              <a:rPr lang="en-US" dirty="0" err="1" smtClean="0"/>
              <a:t>www.dana.org</a:t>
            </a:r>
            <a:r>
              <a:rPr lang="en-US" dirty="0" smtClean="0"/>
              <a:t>/News/Structural_Connectivity_Sets_the_Stage_for_Later_Reasoning_Ability/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CE9C7-0B18-E949-97CA-DF0901722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Inferior Parietal Lobe needs</a:t>
            </a:r>
            <a:r>
              <a:rPr lang="en-US" baseline="0" dirty="0" smtClean="0"/>
              <a:t> to be connected to the prefrontal Cortex</a:t>
            </a:r>
          </a:p>
          <a:p>
            <a:r>
              <a:rPr lang="en-US" baseline="0" dirty="0" smtClean="0"/>
              <a:t>500 participants tested over longitudinal studies 3 – 23 years old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structural connections, or white matter tracts, between the inferior parietal lobe and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rostrolateral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PFC in younger children were associated with both strong functional connectivity and improved reasoning in their young adult years.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in childhood to lay down those strong cables to build up those abilities.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CE9C7-0B18-E949-97CA-DF0901722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(brain is the number one consumer of oxygen in the body - want as much blood vessels as possible to nourish with good oxygenated blood)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E003-C1F9-E44F-BA76-9928E7C6D7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5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7DF3-6B76-E74C-936F-623DCDDCF16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465CD-97C6-194C-8CA0-9C1FFE26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ana.org/New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Exercise, ADHD &amp; Dopamine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74688"/>
          </a:xfrm>
        </p:spPr>
        <p:txBody>
          <a:bodyPr>
            <a:normAutofit/>
          </a:bodyPr>
          <a:lstStyle/>
          <a:p>
            <a:r>
              <a:rPr lang="en-US" dirty="0" smtClean="0"/>
              <a:t>Behaviorist &amp; Cognitivist</a:t>
            </a:r>
          </a:p>
          <a:p>
            <a:r>
              <a:rPr lang="en-US" dirty="0" smtClean="0"/>
              <a:t>Mental Models</a:t>
            </a:r>
          </a:p>
          <a:p>
            <a:endParaRPr lang="en-US" dirty="0" smtClean="0"/>
          </a:p>
          <a:p>
            <a:r>
              <a:rPr lang="en-US" sz="2400" dirty="0" smtClean="0"/>
              <a:t>Timothy Kieran O’Mahony, PhD, FRGS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612417" y="-7575"/>
            <a:ext cx="11091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8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or Inst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7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connection between ADHD and Working Memory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Take a minute and write your Initial Thoughts about ADHD and Working Memory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949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Initial Thoughts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Lenses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ADHD										Exercise</a:t>
            </a:r>
          </a:p>
          <a:p>
            <a:endParaRPr lang="en-US" dirty="0"/>
          </a:p>
          <a:p>
            <a:r>
              <a:rPr lang="en-US" dirty="0" smtClean="0"/>
              <a:t>Dopamine					Working Memory</a:t>
            </a:r>
          </a:p>
          <a:p>
            <a:endParaRPr lang="en-US" dirty="0" smtClean="0"/>
          </a:p>
          <a:p>
            <a:r>
              <a:rPr lang="en-US" dirty="0" smtClean="0"/>
              <a:t>Tell us about one thing you do everyday to include physical exercise in your teaching</a:t>
            </a:r>
          </a:p>
          <a:p>
            <a:r>
              <a:rPr lang="en-US" dirty="0"/>
              <a:t>Tell us about one thing you do everyday to </a:t>
            </a:r>
            <a:r>
              <a:rPr lang="en-US" dirty="0" smtClean="0"/>
              <a:t>help grow your students’ working memory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5338" y="1564878"/>
            <a:ext cx="3559127" cy="1836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853641"/>
            <a:ext cx="8073930" cy="111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8373" y="5183943"/>
            <a:ext cx="8073930" cy="111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166" r="-6166"/>
          <a:stretch>
            <a:fillRect/>
          </a:stretch>
        </p:blipFill>
        <p:spPr>
          <a:xfrm>
            <a:off x="440903" y="1385079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868362"/>
          </a:xfrm>
        </p:spPr>
        <p:txBody>
          <a:bodyPr/>
          <a:lstStyle/>
          <a:p>
            <a:r>
              <a:rPr lang="en-US" dirty="0" smtClean="0"/>
              <a:t>Making Models Visible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282" y="3206750"/>
            <a:ext cx="9144000" cy="365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37125" y="3304432"/>
            <a:ext cx="1745155" cy="133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4422" y="4509592"/>
            <a:ext cx="1839782" cy="1860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1253" y="1385079"/>
            <a:ext cx="298934" cy="4703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04013" y="4531752"/>
            <a:ext cx="1839782" cy="1860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5748" y="3294032"/>
            <a:ext cx="2181698" cy="133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7096" y="595283"/>
            <a:ext cx="8229600" cy="678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Behaviorist Approach: Where’s the Dopamine?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7699" y="786723"/>
            <a:ext cx="4387133" cy="557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2513"/>
            <a:ext cx="8229600" cy="65062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Cognitivist Approach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7127"/>
            <a:ext cx="8397949" cy="452596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984807"/>
                </a:solidFill>
              </a:rPr>
              <a:t>Functional </a:t>
            </a:r>
            <a:r>
              <a:rPr lang="en-US" sz="2800" dirty="0" smtClean="0">
                <a:solidFill>
                  <a:srgbClr val="984807"/>
                </a:solidFill>
              </a:rPr>
              <a:t>Connectivity </a:t>
            </a:r>
            <a:r>
              <a:rPr lang="en-US" sz="2800" dirty="0"/>
              <a:t>is built on </a:t>
            </a:r>
            <a:r>
              <a:rPr lang="en-US" sz="2800" dirty="0" smtClean="0">
                <a:solidFill>
                  <a:srgbClr val="984807"/>
                </a:solidFill>
              </a:rPr>
              <a:t>Structural Connectivity</a:t>
            </a:r>
            <a:endParaRPr lang="en-US" sz="2800" dirty="0">
              <a:solidFill>
                <a:srgbClr val="984807"/>
              </a:solidFill>
            </a:endParaRPr>
          </a:p>
          <a:p>
            <a:r>
              <a:rPr lang="en-US" sz="2800" dirty="0" smtClean="0"/>
              <a:t>Longitudinal study </a:t>
            </a:r>
            <a:r>
              <a:rPr lang="en-US" sz="2800" dirty="0"/>
              <a:t>(N= 500</a:t>
            </a:r>
            <a:r>
              <a:rPr lang="en-US" sz="2800" dirty="0" smtClean="0"/>
              <a:t>) 3 </a:t>
            </a:r>
            <a:r>
              <a:rPr lang="en-US" sz="2800" dirty="0"/>
              <a:t>– 23 </a:t>
            </a:r>
            <a:r>
              <a:rPr lang="en-US" sz="2800" dirty="0" smtClean="0"/>
              <a:t>years (Dana, 2017)</a:t>
            </a:r>
          </a:p>
          <a:p>
            <a:r>
              <a:rPr lang="en-US" sz="2800" dirty="0" smtClean="0"/>
              <a:t>Individual success at reasoning – Executive Function</a:t>
            </a:r>
          </a:p>
          <a:p>
            <a:r>
              <a:rPr lang="en-US" sz="2800" dirty="0" smtClean="0"/>
              <a:t>White matter tracts between parietal lobe and PFC </a:t>
            </a:r>
          </a:p>
          <a:p>
            <a:r>
              <a:rPr lang="en-US" sz="2800" dirty="0" smtClean="0"/>
              <a:t>If we begin with </a:t>
            </a:r>
            <a:r>
              <a:rPr lang="en-US" sz="2800" dirty="0"/>
              <a:t>younger children – improved </a:t>
            </a:r>
            <a:r>
              <a:rPr lang="en-US" sz="2800" dirty="0" smtClean="0"/>
              <a:t>reasoning continues for life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Conclusion: </a:t>
            </a:r>
            <a:r>
              <a:rPr lang="en-US" sz="2800" dirty="0" smtClean="0"/>
              <a:t>Important </a:t>
            </a:r>
            <a:r>
              <a:rPr lang="en-US" sz="2800" dirty="0"/>
              <a:t>in childhood to lay down </a:t>
            </a:r>
            <a:r>
              <a:rPr lang="en-US" sz="2800" dirty="0" smtClean="0"/>
              <a:t>strong neural circuitry to </a:t>
            </a:r>
            <a:r>
              <a:rPr lang="en-US" sz="2800" dirty="0"/>
              <a:t>build </a:t>
            </a:r>
            <a:r>
              <a:rPr lang="en-US" sz="2800" dirty="0" smtClean="0"/>
              <a:t>Executive Function capacity</a:t>
            </a:r>
          </a:p>
          <a:p>
            <a:pPr marL="0" indent="0">
              <a:buNone/>
            </a:pPr>
            <a:r>
              <a:rPr lang="en-US" sz="2200" dirty="0" smtClean="0"/>
              <a:t>										</a:t>
            </a:r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://www.dana.org/News</a:t>
            </a:r>
            <a:r>
              <a:rPr lang="en-US" sz="2200" dirty="0" smtClean="0">
                <a:hlinkClick r:id="rId3"/>
              </a:rPr>
              <a:t>/</a:t>
            </a:r>
            <a:r>
              <a:rPr lang="en-US" sz="2200" dirty="0" smtClean="0"/>
              <a:t>	Structural_Connectivity_Sets_the_Stage_for_Later_Reasoning_Ability/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Build Neural Circuits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34533" y="1265586"/>
            <a:ext cx="5974416" cy="557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27" b="2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280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smtClean="0"/>
              <a:t>Neuron </a:t>
            </a:r>
            <a:r>
              <a:rPr lang="en-US" sz="2400" smtClean="0"/>
              <a:t>(AIBS 2017)</a:t>
            </a:r>
            <a:endParaRPr lang="en-US" sz="2400" dirty="0"/>
          </a:p>
        </p:txBody>
      </p:sp>
      <p:pic>
        <p:nvPicPr>
          <p:cNvPr id="4" name="Neuron 3D AIBS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713" y="1600200"/>
            <a:ext cx="8156575" cy="4525963"/>
          </a:xfrm>
        </p:spPr>
      </p:pic>
    </p:spTree>
    <p:extLst>
      <p:ext uri="{BB962C8B-B14F-4D97-AF65-F5344CB8AC3E}">
        <p14:creationId xmlns:p14="http://schemas.microsoft.com/office/powerpoint/2010/main" val="281048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Parietal Lobe -&gt; PFC</a:t>
            </a:r>
            <a:endParaRPr lang="en-US" dirty="0"/>
          </a:p>
        </p:txBody>
      </p:sp>
      <p:pic>
        <p:nvPicPr>
          <p:cNvPr id="7" name="Picture 6" descr="120px-Inferior_parietal_lobule_animation_sm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37" y="2614723"/>
            <a:ext cx="23622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287" y="2716298"/>
            <a:ext cx="2271626" cy="2260625"/>
          </a:xfrm>
          <a:prstGeom prst="rect">
            <a:avLst/>
          </a:prstGeom>
        </p:spPr>
      </p:pic>
      <p:pic>
        <p:nvPicPr>
          <p:cNvPr id="9" name="Picture 8" descr="Saltatory_Conduc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Plasticity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Intentional practice causes </a:t>
            </a:r>
            <a:r>
              <a:rPr lang="en-US" dirty="0"/>
              <a:t>the birth of new neurons in a key structure in the brain important for memory - hippocampal neurogenesis</a:t>
            </a:r>
          </a:p>
          <a:p>
            <a:r>
              <a:rPr lang="en-US" dirty="0" smtClean="0"/>
              <a:t>Clear </a:t>
            </a:r>
            <a:r>
              <a:rPr lang="en-US" dirty="0"/>
              <a:t>structural changes in the brain</a:t>
            </a:r>
          </a:p>
          <a:p>
            <a:r>
              <a:rPr lang="en-US" dirty="0"/>
              <a:t>Thicker outer cortex</a:t>
            </a:r>
          </a:p>
          <a:p>
            <a:r>
              <a:rPr lang="en-US" dirty="0"/>
              <a:t>Neurotransmitter level </a:t>
            </a:r>
            <a:r>
              <a:rPr lang="en-US" dirty="0" smtClean="0"/>
              <a:t>increased (</a:t>
            </a:r>
            <a:r>
              <a:rPr lang="en-US" dirty="0"/>
              <a:t>especially the neurotransmitter for </a:t>
            </a:r>
            <a:r>
              <a:rPr lang="en-US" dirty="0" smtClean="0"/>
              <a:t>memory - </a:t>
            </a:r>
            <a:r>
              <a:rPr lang="en-US" dirty="0" err="1"/>
              <a:t>acetocholine</a:t>
            </a:r>
            <a:r>
              <a:rPr lang="en-US" dirty="0"/>
              <a:t>)</a:t>
            </a:r>
          </a:p>
          <a:p>
            <a:r>
              <a:rPr lang="en-US" dirty="0"/>
              <a:t>More synapses – the connections between the </a:t>
            </a:r>
            <a:r>
              <a:rPr lang="en-US" dirty="0" smtClean="0"/>
              <a:t>neurons</a:t>
            </a:r>
          </a:p>
          <a:p>
            <a:r>
              <a:rPr lang="en-US" dirty="0" smtClean="0"/>
              <a:t>BDNF – miracle grow for the brain -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391</Words>
  <Application>Microsoft Macintosh PowerPoint</Application>
  <PresentationFormat>On-screen Show (4:3)</PresentationFormat>
  <Paragraphs>52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Exercise, ADHD &amp; Dopamine</vt:lpstr>
      <vt:lpstr>Your Challenge</vt:lpstr>
      <vt:lpstr>Two Lenses …</vt:lpstr>
      <vt:lpstr>Making Models Visible…</vt:lpstr>
      <vt:lpstr>Cognitivist Approach</vt:lpstr>
      <vt:lpstr>PowerPoint Presentation</vt:lpstr>
      <vt:lpstr>3D Neuron (AIBS 2017)</vt:lpstr>
      <vt:lpstr>Inferior Parietal Lobe -&gt; PFC</vt:lpstr>
      <vt:lpstr>Implications of Plasticity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Models</dc:title>
  <dc:creator>Timothy O'Mahony</dc:creator>
  <cp:lastModifiedBy>Timothy O'Mahony</cp:lastModifiedBy>
  <cp:revision>39</cp:revision>
  <dcterms:created xsi:type="dcterms:W3CDTF">2017-10-04T14:59:01Z</dcterms:created>
  <dcterms:modified xsi:type="dcterms:W3CDTF">2017-11-03T15:25:22Z</dcterms:modified>
</cp:coreProperties>
</file>